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70" r:id="rId7"/>
    <p:sldId id="262" r:id="rId8"/>
    <p:sldId id="271" r:id="rId9"/>
    <p:sldId id="263" r:id="rId10"/>
    <p:sldId id="264" r:id="rId11"/>
    <p:sldId id="265" r:id="rId12"/>
    <p:sldId id="266" r:id="rId13"/>
    <p:sldId id="272" r:id="rId14"/>
    <p:sldId id="267" r:id="rId15"/>
    <p:sldId id="273" r:id="rId16"/>
    <p:sldId id="268" r:id="rId17"/>
    <p:sldId id="274" r:id="rId18"/>
    <p:sldId id="269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7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47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47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7363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98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7756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394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356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11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63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2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63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80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37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88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10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99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2EF14BF-F190-4A89-840C-2A9C06E0A359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F9FD0A8-F2A8-45AE-9767-D937CDEEB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472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2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27.wdp"/><Relationship Id="rId7" Type="http://schemas.microsoft.com/office/2007/relationships/hdphoto" Target="../media/hdphoto3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29.wdp"/><Relationship Id="rId4" Type="http://schemas.openxmlformats.org/officeDocument/2006/relationships/image" Target="../media/image32.png"/><Relationship Id="rId9" Type="http://schemas.microsoft.com/office/2007/relationships/hdphoto" Target="../media/hdphoto3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4C6F24-F6FB-B225-CC6F-AA26A92803DE}"/>
              </a:ext>
            </a:extLst>
          </p:cNvPr>
          <p:cNvSpPr txBox="1"/>
          <p:nvPr/>
        </p:nvSpPr>
        <p:spPr>
          <a:xfrm>
            <a:off x="196136" y="1586070"/>
            <a:ext cx="60553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CONSUMER GOODS</a:t>
            </a:r>
          </a:p>
          <a:p>
            <a:pPr algn="ctr"/>
            <a:r>
              <a:rPr lang="en-GB" sz="3600" b="1" dirty="0">
                <a:latin typeface="Calibri" panose="020F0502020204030204" pitchFamily="34" charset="0"/>
                <a:cs typeface="Calibri" panose="020F0502020204030204" pitchFamily="34" charset="0"/>
              </a:rPr>
              <a:t>AD – HOC INSIGHTS</a:t>
            </a:r>
          </a:p>
          <a:p>
            <a:pPr algn="ctr"/>
            <a:endParaRPr lang="en-GB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Created By : </a:t>
            </a:r>
            <a:r>
              <a:rPr lang="en-GB" sz="32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Raviranjan Kumar</a:t>
            </a:r>
            <a:endParaRPr lang="en-IN" sz="3200" b="1" u="sng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CFA17F-084B-C3E6-FC5A-1E9EC4E0C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441" y="200608"/>
            <a:ext cx="832422" cy="846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D9C15-A6C1-B220-2A55-39E1F30F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6" y="108079"/>
            <a:ext cx="932867" cy="93286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0B3FF1-EFFF-3A1E-1C9F-F4F96AABA824}"/>
              </a:ext>
            </a:extLst>
          </p:cNvPr>
          <p:cNvSpPr/>
          <p:nvPr/>
        </p:nvSpPr>
        <p:spPr>
          <a:xfrm>
            <a:off x="196136" y="6179042"/>
            <a:ext cx="1623333" cy="51331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SQl - Project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54DE65-2D73-54E4-1CB1-8263E8CD0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7386" y="1586070"/>
            <a:ext cx="4838477" cy="25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1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9BE36F-D120-9176-F434-3561E20716B5}"/>
              </a:ext>
            </a:extLst>
          </p:cNvPr>
          <p:cNvSpPr txBox="1"/>
          <p:nvPr/>
        </p:nvSpPr>
        <p:spPr>
          <a:xfrm>
            <a:off x="320351" y="177281"/>
            <a:ext cx="11072327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5 : Get the products that have the highest and lowest manufacturing costs. The final output should contain these fields,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product_code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manufacturing_cost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C286B-A48A-EC20-3A3A-26BF93C4D289}"/>
              </a:ext>
            </a:extLst>
          </p:cNvPr>
          <p:cNvSpPr txBox="1"/>
          <p:nvPr/>
        </p:nvSpPr>
        <p:spPr>
          <a:xfrm>
            <a:off x="320351" y="1600250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14495-8C8C-6D23-BDA9-44F44C0E2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6478" y="2073717"/>
            <a:ext cx="4008738" cy="893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D8BB2-DCF4-1EB3-26B6-202BBEA05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1" y="2073718"/>
            <a:ext cx="3896269" cy="4467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A9C97F-53AC-3C14-ABAF-8024D8B38460}"/>
              </a:ext>
            </a:extLst>
          </p:cNvPr>
          <p:cNvSpPr txBox="1"/>
          <p:nvPr/>
        </p:nvSpPr>
        <p:spPr>
          <a:xfrm>
            <a:off x="5536478" y="1600250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7E2712-4CBF-E430-9872-559B2E01A93A}"/>
              </a:ext>
            </a:extLst>
          </p:cNvPr>
          <p:cNvSpPr/>
          <p:nvPr/>
        </p:nvSpPr>
        <p:spPr>
          <a:xfrm>
            <a:off x="5536478" y="3191614"/>
            <a:ext cx="5887617" cy="132440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 HOME Allin 1 Gen 2 </a:t>
            </a:r>
            <a:r>
              <a:rPr lang="en-GB" sz="1600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 Desktop</a:t>
            </a: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highest manufacturing cost.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 Master wired x1 Ms </a:t>
            </a:r>
            <a:r>
              <a:rPr lang="en-GB" sz="1600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</a:t>
            </a: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the lowest manufacturing cost.</a:t>
            </a:r>
          </a:p>
        </p:txBody>
      </p:sp>
    </p:spTree>
    <p:extLst>
      <p:ext uri="{BB962C8B-B14F-4D97-AF65-F5344CB8AC3E}">
        <p14:creationId xmlns:p14="http://schemas.microsoft.com/office/powerpoint/2010/main" val="278570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D33F45-8880-C800-A7CA-9CD51A769097}"/>
              </a:ext>
            </a:extLst>
          </p:cNvPr>
          <p:cNvSpPr txBox="1"/>
          <p:nvPr/>
        </p:nvSpPr>
        <p:spPr>
          <a:xfrm>
            <a:off x="320351" y="177281"/>
            <a:ext cx="11072327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6 : Generate a report which contains the top 5 customers who received an average high pre_invoice_discount_pct for the fiscal year 2021 and in the Indian market. The final output contains these fields,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customer_code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average_discount_percentage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D17AE-2CA0-0607-E71F-994013B0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8911" y="2069111"/>
            <a:ext cx="3791479" cy="1448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3704D-BA40-5617-EDE7-7C46ED1F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1" y="2069112"/>
            <a:ext cx="5410955" cy="4677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29085-D843-9048-84A8-5FD5925ECA3A}"/>
              </a:ext>
            </a:extLst>
          </p:cNvPr>
          <p:cNvSpPr txBox="1"/>
          <p:nvPr/>
        </p:nvSpPr>
        <p:spPr>
          <a:xfrm>
            <a:off x="320351" y="1600250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34EC0-02B5-A0C4-ED43-762F74CE69ED}"/>
              </a:ext>
            </a:extLst>
          </p:cNvPr>
          <p:cNvSpPr txBox="1"/>
          <p:nvPr/>
        </p:nvSpPr>
        <p:spPr>
          <a:xfrm>
            <a:off x="6338911" y="1600250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6EEF7-1B31-CDA5-EACD-D5B210ADA1A4}"/>
              </a:ext>
            </a:extLst>
          </p:cNvPr>
          <p:cNvSpPr/>
          <p:nvPr/>
        </p:nvSpPr>
        <p:spPr>
          <a:xfrm>
            <a:off x="6338911" y="3766882"/>
            <a:ext cx="5775649" cy="89341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Flipkart</a:t>
            </a: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received the </a:t>
            </a:r>
            <a:r>
              <a:rPr lang="en-GB" sz="1600" kern="1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highest</a:t>
            </a: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average_discount_percentage.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</a:t>
            </a: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received the </a:t>
            </a:r>
            <a:r>
              <a:rPr lang="en-GB" sz="1600" kern="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lowest</a:t>
            </a: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average_discount_percentage.</a:t>
            </a:r>
          </a:p>
        </p:txBody>
      </p:sp>
    </p:spTree>
    <p:extLst>
      <p:ext uri="{BB962C8B-B14F-4D97-AF65-F5344CB8AC3E}">
        <p14:creationId xmlns:p14="http://schemas.microsoft.com/office/powerpoint/2010/main" val="309032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3B716-F156-16E9-1E2C-4B50AA4BBBE5}"/>
              </a:ext>
            </a:extLst>
          </p:cNvPr>
          <p:cNvSpPr txBox="1"/>
          <p:nvPr/>
        </p:nvSpPr>
        <p:spPr>
          <a:xfrm>
            <a:off x="320351" y="177281"/>
            <a:ext cx="11072327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7 : Get the complete report of the Gross sales amount for the customer “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Exclusive” for each month. This analysis helps to get an idea of low and high-performing months and take strategic decisions. The final report contains these columns: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sales Amount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238CD-4CF0-A8E5-507E-B230C4F42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5701" y="2024106"/>
            <a:ext cx="3122250" cy="4740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36C02-22C0-6E5A-6180-B04109F5FBA8}"/>
              </a:ext>
            </a:extLst>
          </p:cNvPr>
          <p:cNvSpPr txBox="1"/>
          <p:nvPr/>
        </p:nvSpPr>
        <p:spPr>
          <a:xfrm>
            <a:off x="320351" y="1577747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44413-BF5C-9053-73D9-8C41F80A8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0" y="2024106"/>
            <a:ext cx="6024465" cy="3928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99152-EE7D-3517-276A-D93F91811761}"/>
              </a:ext>
            </a:extLst>
          </p:cNvPr>
          <p:cNvSpPr txBox="1"/>
          <p:nvPr/>
        </p:nvSpPr>
        <p:spPr>
          <a:xfrm>
            <a:off x="8429048" y="1577747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9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C0BD9E-1CAC-C3A8-571A-727A7614F969}"/>
              </a:ext>
            </a:extLst>
          </p:cNvPr>
          <p:cNvSpPr/>
          <p:nvPr/>
        </p:nvSpPr>
        <p:spPr>
          <a:xfrm>
            <a:off x="4548673" y="149289"/>
            <a:ext cx="3094653" cy="7387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 and insights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54207-4B78-0A78-9A7B-BAAAD9E90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076" y="790133"/>
            <a:ext cx="2562414" cy="482456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94F8AD3-DBA6-A67D-8B1F-0EF8B9C6ECC4}"/>
              </a:ext>
            </a:extLst>
          </p:cNvPr>
          <p:cNvSpPr/>
          <p:nvPr/>
        </p:nvSpPr>
        <p:spPr>
          <a:xfrm>
            <a:off x="3060442" y="3001806"/>
            <a:ext cx="830423" cy="401216"/>
          </a:xfrm>
          <a:prstGeom prst="rightArrow">
            <a:avLst>
              <a:gd name="adj1" fmla="val 50000"/>
              <a:gd name="adj2" fmla="val 63953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561D8-1668-7DC7-B9A2-763146626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817" y="1133033"/>
            <a:ext cx="7893697" cy="413876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76092B-4C6F-7915-1A7C-E9F3C86B996B}"/>
              </a:ext>
            </a:extLst>
          </p:cNvPr>
          <p:cNvSpPr/>
          <p:nvPr/>
        </p:nvSpPr>
        <p:spPr>
          <a:xfrm>
            <a:off x="4058817" y="5402425"/>
            <a:ext cx="7893697" cy="13062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AtliQ Exclusive sold the most stuff in </a:t>
            </a:r>
            <a:r>
              <a:rPr lang="en-GB" sz="1600" kern="1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November 2020 </a:t>
            </a: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Least in </a:t>
            </a:r>
            <a:r>
              <a:rPr lang="en-GB" sz="1600" kern="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March 2020 </a:t>
            </a: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experiencing a decline in sales from March to August due to the impact of COVID-19, we are now seeing a positive turnaround. Sales have been steadily increasing and surpassing even our figures from 2020.</a:t>
            </a:r>
          </a:p>
        </p:txBody>
      </p:sp>
    </p:spTree>
    <p:extLst>
      <p:ext uri="{BB962C8B-B14F-4D97-AF65-F5344CB8AC3E}">
        <p14:creationId xmlns:p14="http://schemas.microsoft.com/office/powerpoint/2010/main" val="2693796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CEDAF-E05D-7DEC-9E19-09AA890B8C32}"/>
              </a:ext>
            </a:extLst>
          </p:cNvPr>
          <p:cNvSpPr txBox="1"/>
          <p:nvPr/>
        </p:nvSpPr>
        <p:spPr>
          <a:xfrm>
            <a:off x="320351" y="176666"/>
            <a:ext cx="11072327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8 : In which quarter of 2020, got the maximum total_sold_quantity? The final output contains these fields sorted by the total_sold_quantity,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Quarter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total_sold_quantity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3D720-0714-436B-9E38-A24486BEE959}"/>
              </a:ext>
            </a:extLst>
          </p:cNvPr>
          <p:cNvSpPr txBox="1"/>
          <p:nvPr/>
        </p:nvSpPr>
        <p:spPr>
          <a:xfrm>
            <a:off x="320351" y="1823988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F6421-5036-796C-57DB-B04DA08E407E}"/>
              </a:ext>
            </a:extLst>
          </p:cNvPr>
          <p:cNvSpPr txBox="1"/>
          <p:nvPr/>
        </p:nvSpPr>
        <p:spPr>
          <a:xfrm>
            <a:off x="8907972" y="1823988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3AA83-0B01-0E53-5D6E-AD9F0360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7972" y="2397353"/>
            <a:ext cx="2372738" cy="1334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4057A-4709-C381-781E-7A5F661E0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1" y="2397353"/>
            <a:ext cx="7592485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8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D69A70-8E9F-5449-E131-2F937E182448}"/>
              </a:ext>
            </a:extLst>
          </p:cNvPr>
          <p:cNvSpPr/>
          <p:nvPr/>
        </p:nvSpPr>
        <p:spPr>
          <a:xfrm>
            <a:off x="4548673" y="149289"/>
            <a:ext cx="3094653" cy="7387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 and insights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D5919-4ED4-92F9-3FCB-18D16BDF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2225" y="1854139"/>
            <a:ext cx="2372738" cy="133489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38405F8-433F-FC16-164A-161086F3ED80}"/>
              </a:ext>
            </a:extLst>
          </p:cNvPr>
          <p:cNvSpPr/>
          <p:nvPr/>
        </p:nvSpPr>
        <p:spPr>
          <a:xfrm>
            <a:off x="4379944" y="2320977"/>
            <a:ext cx="891074" cy="401216"/>
          </a:xfrm>
          <a:prstGeom prst="rightArrow">
            <a:avLst>
              <a:gd name="adj1" fmla="val 50000"/>
              <a:gd name="adj2" fmla="val 63953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705C9-1520-3E46-7D38-FA0C5B67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106445"/>
            <a:ext cx="5501951" cy="3231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1B92D8-4EF1-33AC-6297-A43C778BB317}"/>
              </a:ext>
            </a:extLst>
          </p:cNvPr>
          <p:cNvSpPr/>
          <p:nvPr/>
        </p:nvSpPr>
        <p:spPr>
          <a:xfrm>
            <a:off x="6096000" y="4382990"/>
            <a:ext cx="5851992" cy="13685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Q1</a:t>
            </a: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FY 2020 saw the peak in unit sales, while </a:t>
            </a:r>
            <a:r>
              <a:rPr lang="en-GB" sz="1600" kern="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Q3 </a:t>
            </a: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experienced the lowest sales.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Around 34% of the total units sold in FY 2020 were accounted for by Q1</a:t>
            </a:r>
          </a:p>
        </p:txBody>
      </p:sp>
    </p:spTree>
    <p:extLst>
      <p:ext uri="{BB962C8B-B14F-4D97-AF65-F5344CB8AC3E}">
        <p14:creationId xmlns:p14="http://schemas.microsoft.com/office/powerpoint/2010/main" val="222786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5941C-A96A-8AFE-75BA-500620C56D1F}"/>
              </a:ext>
            </a:extLst>
          </p:cNvPr>
          <p:cNvSpPr txBox="1"/>
          <p:nvPr/>
        </p:nvSpPr>
        <p:spPr>
          <a:xfrm>
            <a:off x="320351" y="176666"/>
            <a:ext cx="11072327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9 : Which channel helped to bring more gross sales in the fiscal year 2021 and the percentage of contribution? The final output contains these fields,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gross_sales_mln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percentage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27A30-4ECB-6AB9-8220-C3FD33EA5CCE}"/>
              </a:ext>
            </a:extLst>
          </p:cNvPr>
          <p:cNvSpPr txBox="1"/>
          <p:nvPr/>
        </p:nvSpPr>
        <p:spPr>
          <a:xfrm>
            <a:off x="320351" y="1823988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1D9F-95E0-FAFC-DD98-0C31C0F4CACE}"/>
              </a:ext>
            </a:extLst>
          </p:cNvPr>
          <p:cNvSpPr txBox="1"/>
          <p:nvPr/>
        </p:nvSpPr>
        <p:spPr>
          <a:xfrm>
            <a:off x="8587285" y="1823988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3BDDB-CC2C-297C-290A-C3029D7C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7285" y="2378557"/>
            <a:ext cx="2945352" cy="1053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C45B2F-A7DB-491B-9E2F-73F1D3174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1" y="2378557"/>
            <a:ext cx="7135384" cy="43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23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42995-E571-7E4D-990B-4F3B1178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511" y="999572"/>
            <a:ext cx="4311407" cy="3599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9963A1-3CB1-23B7-C2E7-73D48528D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688842"/>
            <a:ext cx="3175709" cy="174015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6C7071-64A6-F9D6-C5EE-B51A4F9CC395}"/>
              </a:ext>
            </a:extLst>
          </p:cNvPr>
          <p:cNvSpPr/>
          <p:nvPr/>
        </p:nvSpPr>
        <p:spPr>
          <a:xfrm>
            <a:off x="4548673" y="149289"/>
            <a:ext cx="3094653" cy="7387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 and insights </a:t>
            </a:r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CF93134-0916-CEFA-BCCD-066868FCADE3}"/>
              </a:ext>
            </a:extLst>
          </p:cNvPr>
          <p:cNvSpPr/>
          <p:nvPr/>
        </p:nvSpPr>
        <p:spPr>
          <a:xfrm>
            <a:off x="4548673" y="2397967"/>
            <a:ext cx="891074" cy="401216"/>
          </a:xfrm>
          <a:prstGeom prst="rightArrow">
            <a:avLst>
              <a:gd name="adj1" fmla="val 50000"/>
              <a:gd name="adj2" fmla="val 63953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85FA47-691A-A646-8B1C-DBFC498D1CD5}"/>
              </a:ext>
            </a:extLst>
          </p:cNvPr>
          <p:cNvSpPr/>
          <p:nvPr/>
        </p:nvSpPr>
        <p:spPr>
          <a:xfrm>
            <a:off x="5788090" y="4793644"/>
            <a:ext cx="5851992" cy="105825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sales were predominantly driven by </a:t>
            </a:r>
            <a:r>
              <a:rPr lang="en-GB" sz="1600" b="1" kern="1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retailers</a:t>
            </a: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accounting for </a:t>
            </a:r>
            <a:r>
              <a:rPr lang="en-GB" sz="1600" kern="1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75%</a:t>
            </a:r>
            <a:r>
              <a:rPr lang="en-GB" sz="16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total sales, with only a small fraction attributed to distributors and direct sales channels.</a:t>
            </a:r>
          </a:p>
        </p:txBody>
      </p:sp>
    </p:spTree>
    <p:extLst>
      <p:ext uri="{BB962C8B-B14F-4D97-AF65-F5344CB8AC3E}">
        <p14:creationId xmlns:p14="http://schemas.microsoft.com/office/powerpoint/2010/main" val="19602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B5E45-B7AA-3C53-0439-938247DA61A2}"/>
              </a:ext>
            </a:extLst>
          </p:cNvPr>
          <p:cNvSpPr txBox="1"/>
          <p:nvPr/>
        </p:nvSpPr>
        <p:spPr>
          <a:xfrm>
            <a:off x="320351" y="176666"/>
            <a:ext cx="11072327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10 : Get the Top 3 products in each division that have a high total_sold_quantity in the fiscal_year 2021? The final output contains these fields,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Division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product_code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A3B71-A57F-D4D9-4CF4-D1E965CAC135}"/>
              </a:ext>
            </a:extLst>
          </p:cNvPr>
          <p:cNvSpPr txBox="1"/>
          <p:nvPr/>
        </p:nvSpPr>
        <p:spPr>
          <a:xfrm>
            <a:off x="320351" y="1415189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AE217-A376-9EEC-73E3-A6BF62764063}"/>
              </a:ext>
            </a:extLst>
          </p:cNvPr>
          <p:cNvSpPr txBox="1"/>
          <p:nvPr/>
        </p:nvSpPr>
        <p:spPr>
          <a:xfrm>
            <a:off x="8541015" y="1393081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D14B2-6728-08FF-DDAF-3A0323E51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0359" y="1931830"/>
            <a:ext cx="5239481" cy="2248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C42A8-0235-F12C-CB01-3BE1A089C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1" y="1945826"/>
            <a:ext cx="5683966" cy="46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83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99E691-C28F-2663-FC18-1A84D8188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353" y="84369"/>
            <a:ext cx="4921294" cy="21116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8A5875-4932-14D5-8151-DB332FBF7959}"/>
              </a:ext>
            </a:extLst>
          </p:cNvPr>
          <p:cNvSpPr/>
          <p:nvPr/>
        </p:nvSpPr>
        <p:spPr>
          <a:xfrm>
            <a:off x="128378" y="5418352"/>
            <a:ext cx="3822999" cy="9979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 drives emerged as the top-selling products  &amp; collectively reaching a total sales volume of approximately 700,000 units, making them the top three performers.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BECB2E-0AAC-161F-F73D-0239A6877B27}"/>
              </a:ext>
            </a:extLst>
          </p:cNvPr>
          <p:cNvSpPr/>
          <p:nvPr/>
        </p:nvSpPr>
        <p:spPr>
          <a:xfrm>
            <a:off x="4184500" y="5418352"/>
            <a:ext cx="3822999" cy="9979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 emerged as the top-selling products  &amp; collectively reaching a total sales volume of approximately 400,000 units, making them the top three performers.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F36177-222F-CAFF-66D9-021B64393F0F}"/>
              </a:ext>
            </a:extLst>
          </p:cNvPr>
          <p:cNvSpPr/>
          <p:nvPr/>
        </p:nvSpPr>
        <p:spPr>
          <a:xfrm>
            <a:off x="8153486" y="5382913"/>
            <a:ext cx="3822999" cy="9979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 Laptop emerged as the top-selling products  &amp; collectively reaching a total sales volume of approximately 17,000 units, making them the top three performers.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E10709-A4F5-C1E3-8625-4B190109AB26}"/>
              </a:ext>
            </a:extLst>
          </p:cNvPr>
          <p:cNvSpPr/>
          <p:nvPr/>
        </p:nvSpPr>
        <p:spPr>
          <a:xfrm>
            <a:off x="128378" y="84369"/>
            <a:ext cx="3094653" cy="7387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 and insights 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5BF45-C7EE-4049-3FBF-2F9666143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20" y="2329620"/>
            <a:ext cx="3735558" cy="2955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B6911F-3C33-1355-B94D-1DD315728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2" y="2313202"/>
            <a:ext cx="3735557" cy="2955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E14FCD-95ED-6C68-8CF7-B03B6065AE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925" y="2310599"/>
            <a:ext cx="3610122" cy="29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3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DBF4B0-F141-F806-3B71-F66C6E343340}"/>
              </a:ext>
            </a:extLst>
          </p:cNvPr>
          <p:cNvSpPr txBox="1"/>
          <p:nvPr/>
        </p:nvSpPr>
        <p:spPr>
          <a:xfrm>
            <a:off x="923730" y="1483568"/>
            <a:ext cx="99091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b="0" i="0" dirty="0">
                <a:solidFill>
                  <a:srgbClr val="0D0D0D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AtliQ Hardware stands out as a prominent manufacturer of computer hardware within India, boasting a robust international footprint.</a:t>
            </a:r>
          </a:p>
          <a:p>
            <a:endParaRPr lang="en-IN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b="0" i="0" dirty="0">
                <a:solidFill>
                  <a:srgbClr val="0D0D0D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Management has observed a deficiency in their ability to swiftly and intelligently make data-driven decisions. Consequently, they aim to bolster their data analytics team by recruiting multiple junior data analysts.</a:t>
            </a:r>
          </a:p>
          <a:p>
            <a:endParaRPr lang="en-IN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b="0" i="0" dirty="0">
                <a:solidFill>
                  <a:srgbClr val="0D0D0D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In order to comprehensively evaluate the suitability of Tony Sharma as a potential candidate, the Director of Data Analytics, Tony Sharma, plans to arrange an SQL challenge. This challenge will assess not only his technical proficiency but also his soft skills.</a:t>
            </a:r>
            <a:endParaRPr lang="en-IN" sz="2000" b="0" i="0" dirty="0">
              <a:solidFill>
                <a:srgbClr val="0D0D0D"/>
              </a:solidFill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>
              <a:solidFill>
                <a:srgbClr val="0D0D0D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b="0" i="0" dirty="0">
                <a:solidFill>
                  <a:srgbClr val="0D0D0D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The company has pinpointed 10 specific ad hoc requests for which they are seeking valuable insights.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6DA56E-36A8-BF8E-4A82-B8C2B8BF5025}"/>
              </a:ext>
            </a:extLst>
          </p:cNvPr>
          <p:cNvSpPr/>
          <p:nvPr/>
        </p:nvSpPr>
        <p:spPr>
          <a:xfrm>
            <a:off x="4842587" y="419878"/>
            <a:ext cx="2065176" cy="48519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23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4705B6-3549-6600-DBE5-D529AACE11AB}"/>
              </a:ext>
            </a:extLst>
          </p:cNvPr>
          <p:cNvSpPr/>
          <p:nvPr/>
        </p:nvSpPr>
        <p:spPr>
          <a:xfrm>
            <a:off x="2668555" y="1912776"/>
            <a:ext cx="7277878" cy="29578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i="1" dirty="0">
                <a:latin typeface="MV Boli" panose="02000500030200090000" pitchFamily="2" charset="0"/>
                <a:cs typeface="MV Boli" panose="02000500030200090000" pitchFamily="2" charset="0"/>
              </a:rPr>
              <a:t>Thank you</a:t>
            </a:r>
            <a:endParaRPr lang="en-IN" sz="7200" i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77DEA-E4A6-3A9B-434C-0DFD79B4A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8066" y="714376"/>
            <a:ext cx="8483601" cy="60166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80C3F8-9D98-3379-CEF1-FDF9DE36EB09}"/>
              </a:ext>
            </a:extLst>
          </p:cNvPr>
          <p:cNvSpPr/>
          <p:nvPr/>
        </p:nvSpPr>
        <p:spPr>
          <a:xfrm>
            <a:off x="5151967" y="127001"/>
            <a:ext cx="1888066" cy="46566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Input Data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71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2A4733-5921-DFE5-D738-4682B0992D35}"/>
              </a:ext>
            </a:extLst>
          </p:cNvPr>
          <p:cNvSpPr txBox="1"/>
          <p:nvPr/>
        </p:nvSpPr>
        <p:spPr>
          <a:xfrm>
            <a:off x="320351" y="177281"/>
            <a:ext cx="1107232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1 : Provide the list of markets in which customer "</a:t>
            </a: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Exclusive" operates its business in the APAC region.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77AFF-24E9-FEA7-11C0-5F1498BE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1" y="3498343"/>
            <a:ext cx="1629747" cy="250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62158-93BB-80A3-8EF2-2A8A602C468C}"/>
              </a:ext>
            </a:extLst>
          </p:cNvPr>
          <p:cNvSpPr txBox="1"/>
          <p:nvPr/>
        </p:nvSpPr>
        <p:spPr>
          <a:xfrm>
            <a:off x="320351" y="2823428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2D39A-93A4-39ED-9CFD-9677B5ACF098}"/>
              </a:ext>
            </a:extLst>
          </p:cNvPr>
          <p:cNvSpPr txBox="1"/>
          <p:nvPr/>
        </p:nvSpPr>
        <p:spPr>
          <a:xfrm>
            <a:off x="320351" y="871246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BEA4DB-08F9-2F77-F036-493D6E87C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5689" y="871246"/>
            <a:ext cx="6490995" cy="465247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CA3653-E3E3-ECCA-9FAA-40CE7548C4CD}"/>
              </a:ext>
            </a:extLst>
          </p:cNvPr>
          <p:cNvSpPr/>
          <p:nvPr/>
        </p:nvSpPr>
        <p:spPr>
          <a:xfrm>
            <a:off x="5635688" y="5739174"/>
            <a:ext cx="6490995" cy="88757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chemeClr val="tx1"/>
                </a:solidFill>
                <a:effectLst/>
                <a:latin typeface="Söhne"/>
              </a:rPr>
              <a:t>"AtliQ Exclusive" has expanded its presence into 8 key markets within the Asia-Pacific (APAC) region. This is a significant achievement.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309AC-3E00-7A18-D71F-9B53C6F82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1" y="1555686"/>
            <a:ext cx="482032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E46CEA-737C-E718-7DB1-71264776A8EC}"/>
              </a:ext>
            </a:extLst>
          </p:cNvPr>
          <p:cNvSpPr txBox="1"/>
          <p:nvPr/>
        </p:nvSpPr>
        <p:spPr>
          <a:xfrm>
            <a:off x="320351" y="177281"/>
            <a:ext cx="11072327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2 : What is the percentage of unique product increase in 2021 vs. 2020? The final output contains these fields,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unique_products_2020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unique_products_2021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percentage_chg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0F751-9FD9-128A-C13A-3452B06D25CB}"/>
              </a:ext>
            </a:extLst>
          </p:cNvPr>
          <p:cNvSpPr txBox="1"/>
          <p:nvPr/>
        </p:nvSpPr>
        <p:spPr>
          <a:xfrm>
            <a:off x="320350" y="1427583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ABA50-063D-17A2-C251-AABC36380A3B}"/>
              </a:ext>
            </a:extLst>
          </p:cNvPr>
          <p:cNvSpPr txBox="1"/>
          <p:nvPr/>
        </p:nvSpPr>
        <p:spPr>
          <a:xfrm>
            <a:off x="320350" y="5598304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8100A6-5E13-45BD-E86C-828ACFC6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0" y="6098199"/>
            <a:ext cx="4086795" cy="60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B0703-3299-5CF9-8A99-207133A0A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1" y="1908816"/>
            <a:ext cx="7433388" cy="35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4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564721-F6E1-1F36-7496-918139106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383" y="2192695"/>
            <a:ext cx="4438262" cy="98821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33F8E1-6E53-90D8-F912-74499D989870}"/>
              </a:ext>
            </a:extLst>
          </p:cNvPr>
          <p:cNvSpPr/>
          <p:nvPr/>
        </p:nvSpPr>
        <p:spPr>
          <a:xfrm>
            <a:off x="4548673" y="149289"/>
            <a:ext cx="3094653" cy="7387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 and insights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F0AF5E-2859-FF2F-C2D9-DA1D72E65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147040"/>
            <a:ext cx="5887617" cy="34580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EA2D055-34A7-CC65-C49F-83821C054E9F}"/>
              </a:ext>
            </a:extLst>
          </p:cNvPr>
          <p:cNvSpPr/>
          <p:nvPr/>
        </p:nvSpPr>
        <p:spPr>
          <a:xfrm>
            <a:off x="5122506" y="2486196"/>
            <a:ext cx="727788" cy="40121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386B2E-4B7F-8718-A8BD-F2E74502C90D}"/>
              </a:ext>
            </a:extLst>
          </p:cNvPr>
          <p:cNvSpPr/>
          <p:nvPr/>
        </p:nvSpPr>
        <p:spPr>
          <a:xfrm>
            <a:off x="6096000" y="4864125"/>
            <a:ext cx="5887617" cy="137805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actively showcasing continuous innovation, consistently rolling out new products. In 2020, we offered 245 products, and by 2021, that number surged by 36%, reaching a total of 334 products.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DEBDD7-8BB0-3570-CD89-FB1DD6A50A33}"/>
              </a:ext>
            </a:extLst>
          </p:cNvPr>
          <p:cNvSpPr txBox="1"/>
          <p:nvPr/>
        </p:nvSpPr>
        <p:spPr>
          <a:xfrm>
            <a:off x="320351" y="177281"/>
            <a:ext cx="11072327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3 : Provide a report with all the unique product counts for each segment and sort them in descending order of product counts. The final output contains 2 fields,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product_count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78832-E268-0C73-E778-D45E5919E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7681" y="2103378"/>
            <a:ext cx="3187960" cy="2343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56A29-16AE-6F5A-C798-CFCEA91D1B42}"/>
              </a:ext>
            </a:extLst>
          </p:cNvPr>
          <p:cNvSpPr txBox="1"/>
          <p:nvPr/>
        </p:nvSpPr>
        <p:spPr>
          <a:xfrm>
            <a:off x="320350" y="1449769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15BB5-944B-C6DE-33AC-51D6E31C997B}"/>
              </a:ext>
            </a:extLst>
          </p:cNvPr>
          <p:cNvSpPr txBox="1"/>
          <p:nvPr/>
        </p:nvSpPr>
        <p:spPr>
          <a:xfrm>
            <a:off x="7187681" y="1449769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558F7-3F23-8031-0A4E-BB4383289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0" y="2103378"/>
            <a:ext cx="4783495" cy="2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7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068EA-C3DD-7669-BE6B-D23755484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2429" y="1116612"/>
            <a:ext cx="5394757" cy="3063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9B5644-5A01-BC1C-61ED-7603DE9D5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681" y="1476851"/>
            <a:ext cx="3187960" cy="234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1320ED-4DEF-18D8-2EB3-A9B2FD6EF18B}"/>
              </a:ext>
            </a:extLst>
          </p:cNvPr>
          <p:cNvSpPr/>
          <p:nvPr/>
        </p:nvSpPr>
        <p:spPr>
          <a:xfrm>
            <a:off x="4548673" y="149289"/>
            <a:ext cx="3094653" cy="7387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 and insights </a:t>
            </a:r>
            <a:endParaRPr lang="en-IN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2F99E9C-55C8-EFA4-8224-A49D70BB37ED}"/>
              </a:ext>
            </a:extLst>
          </p:cNvPr>
          <p:cNvSpPr/>
          <p:nvPr/>
        </p:nvSpPr>
        <p:spPr>
          <a:xfrm>
            <a:off x="4628707" y="2447755"/>
            <a:ext cx="727788" cy="40121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236E31-E51B-F806-3F6E-7890927F4EA8}"/>
              </a:ext>
            </a:extLst>
          </p:cNvPr>
          <p:cNvSpPr/>
          <p:nvPr/>
        </p:nvSpPr>
        <p:spPr>
          <a:xfrm>
            <a:off x="6096000" y="4408715"/>
            <a:ext cx="5887617" cy="183346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Segments like Notebooks, Accessories, and Peripherals are seeing significant manufacturing growth compared to Desktop storage and networking.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Together, Notebooks, Accessories, and Peripherals constitute 83% of our manufacturing output.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2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89003-DB5D-FF3C-068F-5CA2F932B7E8}"/>
              </a:ext>
            </a:extLst>
          </p:cNvPr>
          <p:cNvSpPr txBox="1"/>
          <p:nvPr/>
        </p:nvSpPr>
        <p:spPr>
          <a:xfrm>
            <a:off x="320351" y="177281"/>
            <a:ext cx="11072327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– 4 : Which segment had the most increase in unique products in 2021 vs 2020? The final output contains these fields,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product_count_2020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product_count_2021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C425A-9F16-B2C4-A1CA-C69D0591FD37}"/>
              </a:ext>
            </a:extLst>
          </p:cNvPr>
          <p:cNvSpPr txBox="1"/>
          <p:nvPr/>
        </p:nvSpPr>
        <p:spPr>
          <a:xfrm>
            <a:off x="320351" y="1600250"/>
            <a:ext cx="122541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SQL Query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7C771-484A-39C8-B9DA-22B6F705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8747" y="2084449"/>
            <a:ext cx="4486901" cy="1639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36CEC-24B0-4312-261E-209C33BD6877}"/>
              </a:ext>
            </a:extLst>
          </p:cNvPr>
          <p:cNvSpPr txBox="1"/>
          <p:nvPr/>
        </p:nvSpPr>
        <p:spPr>
          <a:xfrm>
            <a:off x="6898747" y="1600250"/>
            <a:ext cx="95172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B044A-486A-F223-9AF0-202D8BF0D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51" y="2084449"/>
            <a:ext cx="5361992" cy="459627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024432-8166-5D6C-3C6D-2F909765FC92}"/>
              </a:ext>
            </a:extLst>
          </p:cNvPr>
          <p:cNvSpPr/>
          <p:nvPr/>
        </p:nvSpPr>
        <p:spPr>
          <a:xfrm>
            <a:off x="6198388" y="3940465"/>
            <a:ext cx="5887617" cy="11156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Accessories saw the most significant rise in production.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</a:t>
            </a:r>
            <a:r>
              <a:rPr lang="en-GB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 and Networking are undergoing slower growth compared to other segment.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9094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991</TotalTime>
  <Words>931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Aparajita</vt:lpstr>
      <vt:lpstr>Arial</vt:lpstr>
      <vt:lpstr>Calibri</vt:lpstr>
      <vt:lpstr>Century Gothic</vt:lpstr>
      <vt:lpstr>MV Boli</vt:lpstr>
      <vt:lpstr>Söhne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Raviranjan Kumar</dc:creator>
  <cp:lastModifiedBy>Raviranjan Kumar</cp:lastModifiedBy>
  <cp:revision>91</cp:revision>
  <dcterms:created xsi:type="dcterms:W3CDTF">2024-04-03T18:59:54Z</dcterms:created>
  <dcterms:modified xsi:type="dcterms:W3CDTF">2024-04-13T19:28:58Z</dcterms:modified>
</cp:coreProperties>
</file>